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61" r:id="rId2"/>
    <p:sldId id="262" r:id="rId3"/>
  </p:sldIdLst>
  <p:sldSz cx="9907588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D7BD"/>
    <a:srgbClr val="FAE9DC"/>
    <a:srgbClr val="FDF4EB"/>
    <a:srgbClr val="FAB480"/>
    <a:srgbClr val="FDF5F2"/>
    <a:srgbClr val="FFEAD5"/>
    <a:srgbClr val="A06C4A"/>
    <a:srgbClr val="FA7D4B"/>
    <a:srgbClr val="EC9876"/>
    <a:srgbClr val="FEA8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70"/>
    <p:restoredTop sz="94648"/>
  </p:normalViewPr>
  <p:slideViewPr>
    <p:cSldViewPr snapToGrid="0">
      <p:cViewPr>
        <p:scale>
          <a:sx n="108" d="100"/>
          <a:sy n="108" d="100"/>
        </p:scale>
        <p:origin x="1824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3069" y="1122363"/>
            <a:ext cx="842145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449" y="3602038"/>
            <a:ext cx="743069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73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872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90118" y="365125"/>
            <a:ext cx="2136324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147" y="365125"/>
            <a:ext cx="6285126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789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735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987" y="1709740"/>
            <a:ext cx="854529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987" y="4589465"/>
            <a:ext cx="854529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114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147" y="1825625"/>
            <a:ext cx="4210725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5716" y="1825625"/>
            <a:ext cx="4210725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700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437" y="365126"/>
            <a:ext cx="854529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438" y="1681163"/>
            <a:ext cx="419137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438" y="2505075"/>
            <a:ext cx="4191373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5717" y="1681163"/>
            <a:ext cx="421201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5717" y="2505075"/>
            <a:ext cx="4212015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83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789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465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437" y="457200"/>
            <a:ext cx="319545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2016" y="987426"/>
            <a:ext cx="5015716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437" y="2057400"/>
            <a:ext cx="319545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945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437" y="457200"/>
            <a:ext cx="319545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2016" y="987426"/>
            <a:ext cx="5015716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437" y="2057400"/>
            <a:ext cx="319545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968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147" y="365126"/>
            <a:ext cx="854529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147" y="1825625"/>
            <a:ext cx="854529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147" y="6356352"/>
            <a:ext cx="22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128AD6-3302-8F42-BD87-053BE59DD3BB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889" y="6356352"/>
            <a:ext cx="33438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234" y="6356352"/>
            <a:ext cx="22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A45454-566A-5C45-8E1F-6D1C98A122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9482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9D5E55-EEA9-1ED8-EF14-0FE5D89137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6C8E25BC-C9E6-2FFC-1434-4D550475E4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437056"/>
              </p:ext>
            </p:extLst>
          </p:nvPr>
        </p:nvGraphicFramePr>
        <p:xfrm>
          <a:off x="209356" y="1016971"/>
          <a:ext cx="9500701" cy="52779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7910">
                  <a:extLst>
                    <a:ext uri="{9D8B030D-6E8A-4147-A177-3AD203B41FA5}">
                      <a16:colId xmlns:a16="http://schemas.microsoft.com/office/drawing/2014/main" val="1718400279"/>
                    </a:ext>
                  </a:extLst>
                </a:gridCol>
                <a:gridCol w="975316">
                  <a:extLst>
                    <a:ext uri="{9D8B030D-6E8A-4147-A177-3AD203B41FA5}">
                      <a16:colId xmlns:a16="http://schemas.microsoft.com/office/drawing/2014/main" val="3843607042"/>
                    </a:ext>
                  </a:extLst>
                </a:gridCol>
                <a:gridCol w="299652">
                  <a:extLst>
                    <a:ext uri="{9D8B030D-6E8A-4147-A177-3AD203B41FA5}">
                      <a16:colId xmlns:a16="http://schemas.microsoft.com/office/drawing/2014/main" val="2818643571"/>
                    </a:ext>
                  </a:extLst>
                </a:gridCol>
                <a:gridCol w="896048">
                  <a:extLst>
                    <a:ext uri="{9D8B030D-6E8A-4147-A177-3AD203B41FA5}">
                      <a16:colId xmlns:a16="http://schemas.microsoft.com/office/drawing/2014/main" val="2521640742"/>
                    </a:ext>
                  </a:extLst>
                </a:gridCol>
                <a:gridCol w="337376">
                  <a:extLst>
                    <a:ext uri="{9D8B030D-6E8A-4147-A177-3AD203B41FA5}">
                      <a16:colId xmlns:a16="http://schemas.microsoft.com/office/drawing/2014/main" val="1337990415"/>
                    </a:ext>
                  </a:extLst>
                </a:gridCol>
                <a:gridCol w="899668">
                  <a:extLst>
                    <a:ext uri="{9D8B030D-6E8A-4147-A177-3AD203B41FA5}">
                      <a16:colId xmlns:a16="http://schemas.microsoft.com/office/drawing/2014/main" val="3898928551"/>
                    </a:ext>
                  </a:extLst>
                </a:gridCol>
                <a:gridCol w="337376">
                  <a:extLst>
                    <a:ext uri="{9D8B030D-6E8A-4147-A177-3AD203B41FA5}">
                      <a16:colId xmlns:a16="http://schemas.microsoft.com/office/drawing/2014/main" val="3833583793"/>
                    </a:ext>
                  </a:extLst>
                </a:gridCol>
                <a:gridCol w="895464">
                  <a:extLst>
                    <a:ext uri="{9D8B030D-6E8A-4147-A177-3AD203B41FA5}">
                      <a16:colId xmlns:a16="http://schemas.microsoft.com/office/drawing/2014/main" val="419180901"/>
                    </a:ext>
                  </a:extLst>
                </a:gridCol>
                <a:gridCol w="354308">
                  <a:extLst>
                    <a:ext uri="{9D8B030D-6E8A-4147-A177-3AD203B41FA5}">
                      <a16:colId xmlns:a16="http://schemas.microsoft.com/office/drawing/2014/main" val="258412855"/>
                    </a:ext>
                  </a:extLst>
                </a:gridCol>
                <a:gridCol w="924659">
                  <a:extLst>
                    <a:ext uri="{9D8B030D-6E8A-4147-A177-3AD203B41FA5}">
                      <a16:colId xmlns:a16="http://schemas.microsoft.com/office/drawing/2014/main" val="1861203115"/>
                    </a:ext>
                  </a:extLst>
                </a:gridCol>
                <a:gridCol w="354309">
                  <a:extLst>
                    <a:ext uri="{9D8B030D-6E8A-4147-A177-3AD203B41FA5}">
                      <a16:colId xmlns:a16="http://schemas.microsoft.com/office/drawing/2014/main" val="2180210572"/>
                    </a:ext>
                  </a:extLst>
                </a:gridCol>
                <a:gridCol w="831059">
                  <a:extLst>
                    <a:ext uri="{9D8B030D-6E8A-4147-A177-3AD203B41FA5}">
                      <a16:colId xmlns:a16="http://schemas.microsoft.com/office/drawing/2014/main" val="2584387853"/>
                    </a:ext>
                  </a:extLst>
                </a:gridCol>
                <a:gridCol w="336239">
                  <a:extLst>
                    <a:ext uri="{9D8B030D-6E8A-4147-A177-3AD203B41FA5}">
                      <a16:colId xmlns:a16="http://schemas.microsoft.com/office/drawing/2014/main" val="4192826790"/>
                    </a:ext>
                  </a:extLst>
                </a:gridCol>
                <a:gridCol w="827293">
                  <a:extLst>
                    <a:ext uri="{9D8B030D-6E8A-4147-A177-3AD203B41FA5}">
                      <a16:colId xmlns:a16="http://schemas.microsoft.com/office/drawing/2014/main" val="805371967"/>
                    </a:ext>
                  </a:extLst>
                </a:gridCol>
                <a:gridCol w="334024">
                  <a:extLst>
                    <a:ext uri="{9D8B030D-6E8A-4147-A177-3AD203B41FA5}">
                      <a16:colId xmlns:a16="http://schemas.microsoft.com/office/drawing/2014/main" val="4274802609"/>
                    </a:ext>
                  </a:extLst>
                </a:gridCol>
              </a:tblGrid>
              <a:tr h="210389"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i="0">
                        <a:solidFill>
                          <a:schemeClr val="bg1"/>
                        </a:solidFill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B4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月曜</a:t>
                      </a:r>
                    </a:p>
                  </a:txBody>
                  <a:tcPr>
                    <a:solidFill>
                      <a:srgbClr val="FAB4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％</a:t>
                      </a:r>
                    </a:p>
                  </a:txBody>
                  <a:tcPr>
                    <a:solidFill>
                      <a:srgbClr val="FAB4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火曜</a:t>
                      </a:r>
                    </a:p>
                  </a:txBody>
                  <a:tcPr>
                    <a:solidFill>
                      <a:srgbClr val="FAB4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％</a:t>
                      </a:r>
                    </a:p>
                  </a:txBody>
                  <a:tcPr>
                    <a:solidFill>
                      <a:srgbClr val="FAB4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水曜</a:t>
                      </a:r>
                    </a:p>
                  </a:txBody>
                  <a:tcPr>
                    <a:solidFill>
                      <a:srgbClr val="FAB4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％</a:t>
                      </a:r>
                    </a:p>
                  </a:txBody>
                  <a:tcPr>
                    <a:solidFill>
                      <a:srgbClr val="FAB4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木曜</a:t>
                      </a:r>
                    </a:p>
                  </a:txBody>
                  <a:tcPr>
                    <a:solidFill>
                      <a:srgbClr val="FAB4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％</a:t>
                      </a:r>
                    </a:p>
                  </a:txBody>
                  <a:tcPr>
                    <a:solidFill>
                      <a:srgbClr val="FAB4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金曜</a:t>
                      </a:r>
                    </a:p>
                  </a:txBody>
                  <a:tcPr>
                    <a:solidFill>
                      <a:srgbClr val="FAB4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％</a:t>
                      </a:r>
                    </a:p>
                  </a:txBody>
                  <a:tcPr>
                    <a:solidFill>
                      <a:srgbClr val="FAB4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土曜</a:t>
                      </a:r>
                    </a:p>
                  </a:txBody>
                  <a:tcPr>
                    <a:solidFill>
                      <a:srgbClr val="FAB4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％</a:t>
                      </a:r>
                    </a:p>
                  </a:txBody>
                  <a:tcPr>
                    <a:solidFill>
                      <a:srgbClr val="FAB4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日曜</a:t>
                      </a:r>
                    </a:p>
                  </a:txBody>
                  <a:tcPr>
                    <a:solidFill>
                      <a:srgbClr val="FAB4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％</a:t>
                      </a:r>
                    </a:p>
                  </a:txBody>
                  <a:tcPr>
                    <a:solidFill>
                      <a:srgbClr val="FAB4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854872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午前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0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100979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午前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2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25264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午前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2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350778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午前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4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039981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午前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4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5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46663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午前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5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6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45119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午前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6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7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319909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午前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7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8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017388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午前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8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9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342040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午前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9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620709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午前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11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478607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午前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11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12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331507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正午～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646929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午後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2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170425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午後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2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506701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午後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4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449383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午後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4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5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078711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午後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5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6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884698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午後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6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7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032263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午後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7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8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758167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午後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8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9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731859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午後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9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99507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午後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11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335496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午後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11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0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55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106219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0793843-0366-FE33-A234-A73298B95ED8}"/>
              </a:ext>
            </a:extLst>
          </p:cNvPr>
          <p:cNvSpPr txBox="1"/>
          <p:nvPr/>
        </p:nvSpPr>
        <p:spPr>
          <a:xfrm>
            <a:off x="241601" y="700660"/>
            <a:ext cx="91385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spc="72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各欄に活動を書き、その右欄にそのときの気分の程度（</a:t>
            </a:r>
            <a:r>
              <a:rPr kumimoji="1" lang="en-US" altLang="ja-JP" sz="1100" spc="72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0−</a:t>
            </a:r>
            <a:r>
              <a:rPr kumimoji="1" lang="ja-JP" altLang="en-US" sz="1100" spc="72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１００</a:t>
            </a:r>
            <a:r>
              <a:rPr kumimoji="1" lang="en-US" altLang="ja-JP" sz="1100" spc="72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%</a:t>
            </a:r>
            <a:r>
              <a:rPr kumimoji="1" lang="ja-JP" altLang="en-US" sz="1100" spc="72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）を書き込みましょう。</a:t>
            </a:r>
            <a:endParaRPr kumimoji="1" lang="ja-JP" altLang="en-US" sz="1100" spc="72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7E1EEA4-9810-FB9E-0254-5A2951D8A181}"/>
              </a:ext>
            </a:extLst>
          </p:cNvPr>
          <p:cNvSpPr txBox="1"/>
          <p:nvPr/>
        </p:nvSpPr>
        <p:spPr>
          <a:xfrm>
            <a:off x="1419677" y="202386"/>
            <a:ext cx="29454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spc="116">
                <a:solidFill>
                  <a:srgbClr val="FA7D4B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週間活動記録表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4282C2D-DA6C-F121-04C3-DFF3DEE241F9}"/>
              </a:ext>
            </a:extLst>
          </p:cNvPr>
          <p:cNvSpPr txBox="1"/>
          <p:nvPr/>
        </p:nvSpPr>
        <p:spPr>
          <a:xfrm>
            <a:off x="3951514" y="280750"/>
            <a:ext cx="57024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 spc="144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月　　　　日　～　</a:t>
            </a:r>
            <a:r>
              <a:rPr kumimoji="1" lang="ja-JP" altLang="en-US" sz="1100" spc="144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</a:t>
            </a:r>
            <a:r>
              <a:rPr kumimoji="1" lang="ja-JP" altLang="en-US" sz="1100" spc="144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月　　　日　</a:t>
            </a:r>
            <a:r>
              <a:rPr kumimoji="1" lang="en-US" altLang="ja-JP" sz="1100" spc="144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(</a:t>
            </a:r>
            <a:r>
              <a:rPr kumimoji="1" lang="ja-JP" altLang="en-US" sz="1100" spc="144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記録する気分：　　　　　　　　　　</a:t>
            </a:r>
            <a:r>
              <a:rPr kumimoji="1" lang="en-US" altLang="ja-JP" sz="1100" spc="144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)</a:t>
            </a:r>
            <a:endParaRPr kumimoji="1" lang="ja-JP" altLang="en-US" sz="1100" spc="144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2BD69B2-901C-98FC-F054-73BF00A2D7F9}"/>
              </a:ext>
            </a:extLst>
          </p:cNvPr>
          <p:cNvSpPr txBox="1"/>
          <p:nvPr/>
        </p:nvSpPr>
        <p:spPr>
          <a:xfrm>
            <a:off x="281042" y="249898"/>
            <a:ext cx="19396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spc="72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ワークシート</a:t>
            </a:r>
            <a:r>
              <a:rPr kumimoji="1" lang="en-US" altLang="ja-JP" sz="1100" b="1" spc="72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100" b="1" spc="72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２</a:t>
            </a: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948E3954-D013-BA3B-3080-1922CA260014}"/>
              </a:ext>
            </a:extLst>
          </p:cNvPr>
          <p:cNvCxnSpPr>
            <a:cxnSpLocks/>
          </p:cNvCxnSpPr>
          <p:nvPr/>
        </p:nvCxnSpPr>
        <p:spPr>
          <a:xfrm>
            <a:off x="232783" y="566208"/>
            <a:ext cx="9421223" cy="0"/>
          </a:xfrm>
          <a:prstGeom prst="line">
            <a:avLst/>
          </a:prstGeom>
          <a:ln w="28575">
            <a:solidFill>
              <a:srgbClr val="FAB48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78538CB-8D27-A65A-E682-6183AA7BDA4E}"/>
              </a:ext>
            </a:extLst>
          </p:cNvPr>
          <p:cNvSpPr txBox="1"/>
          <p:nvPr/>
        </p:nvSpPr>
        <p:spPr>
          <a:xfrm>
            <a:off x="5234685" y="256902"/>
            <a:ext cx="184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1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B1709AB-793B-524C-899E-4479CBA1981A}"/>
              </a:ext>
            </a:extLst>
          </p:cNvPr>
          <p:cNvSpPr txBox="1"/>
          <p:nvPr/>
        </p:nvSpPr>
        <p:spPr>
          <a:xfrm>
            <a:off x="5702194" y="256902"/>
            <a:ext cx="184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1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B977C6F-5896-700B-AC1B-5440899E82A9}"/>
              </a:ext>
            </a:extLst>
          </p:cNvPr>
          <p:cNvSpPr txBox="1"/>
          <p:nvPr/>
        </p:nvSpPr>
        <p:spPr>
          <a:xfrm>
            <a:off x="6409516" y="256902"/>
            <a:ext cx="184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1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E5DF890-A54A-548B-0E32-CE21322F20C0}"/>
              </a:ext>
            </a:extLst>
          </p:cNvPr>
          <p:cNvSpPr txBox="1"/>
          <p:nvPr/>
        </p:nvSpPr>
        <p:spPr>
          <a:xfrm>
            <a:off x="6882812" y="256902"/>
            <a:ext cx="184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1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5438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A59165-5771-A341-5819-A54F452F54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4844F595-251A-7954-A61E-A237C17C5C27}"/>
              </a:ext>
            </a:extLst>
          </p:cNvPr>
          <p:cNvGraphicFramePr>
            <a:graphicFrameLocks noGrp="1"/>
          </p:cNvGraphicFramePr>
          <p:nvPr/>
        </p:nvGraphicFramePr>
        <p:xfrm>
          <a:off x="350874" y="1016971"/>
          <a:ext cx="9395293" cy="52779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87948">
                  <a:extLst>
                    <a:ext uri="{9D8B030D-6E8A-4147-A177-3AD203B41FA5}">
                      <a16:colId xmlns:a16="http://schemas.microsoft.com/office/drawing/2014/main" val="1718400279"/>
                    </a:ext>
                  </a:extLst>
                </a:gridCol>
                <a:gridCol w="964495">
                  <a:extLst>
                    <a:ext uri="{9D8B030D-6E8A-4147-A177-3AD203B41FA5}">
                      <a16:colId xmlns:a16="http://schemas.microsoft.com/office/drawing/2014/main" val="3843607042"/>
                    </a:ext>
                  </a:extLst>
                </a:gridCol>
                <a:gridCol w="296327">
                  <a:extLst>
                    <a:ext uri="{9D8B030D-6E8A-4147-A177-3AD203B41FA5}">
                      <a16:colId xmlns:a16="http://schemas.microsoft.com/office/drawing/2014/main" val="2818643571"/>
                    </a:ext>
                  </a:extLst>
                </a:gridCol>
                <a:gridCol w="886107">
                  <a:extLst>
                    <a:ext uri="{9D8B030D-6E8A-4147-A177-3AD203B41FA5}">
                      <a16:colId xmlns:a16="http://schemas.microsoft.com/office/drawing/2014/main" val="2521640742"/>
                    </a:ext>
                  </a:extLst>
                </a:gridCol>
                <a:gridCol w="333633">
                  <a:extLst>
                    <a:ext uri="{9D8B030D-6E8A-4147-A177-3AD203B41FA5}">
                      <a16:colId xmlns:a16="http://schemas.microsoft.com/office/drawing/2014/main" val="1337990415"/>
                    </a:ext>
                  </a:extLst>
                </a:gridCol>
                <a:gridCol w="889686">
                  <a:extLst>
                    <a:ext uri="{9D8B030D-6E8A-4147-A177-3AD203B41FA5}">
                      <a16:colId xmlns:a16="http://schemas.microsoft.com/office/drawing/2014/main" val="3898928551"/>
                    </a:ext>
                  </a:extLst>
                </a:gridCol>
                <a:gridCol w="333633">
                  <a:extLst>
                    <a:ext uri="{9D8B030D-6E8A-4147-A177-3AD203B41FA5}">
                      <a16:colId xmlns:a16="http://schemas.microsoft.com/office/drawing/2014/main" val="3833583793"/>
                    </a:ext>
                  </a:extLst>
                </a:gridCol>
                <a:gridCol w="885529">
                  <a:extLst>
                    <a:ext uri="{9D8B030D-6E8A-4147-A177-3AD203B41FA5}">
                      <a16:colId xmlns:a16="http://schemas.microsoft.com/office/drawing/2014/main" val="419180901"/>
                    </a:ext>
                  </a:extLst>
                </a:gridCol>
                <a:gridCol w="350377">
                  <a:extLst>
                    <a:ext uri="{9D8B030D-6E8A-4147-A177-3AD203B41FA5}">
                      <a16:colId xmlns:a16="http://schemas.microsoft.com/office/drawing/2014/main" val="25841285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861203115"/>
                    </a:ext>
                  </a:extLst>
                </a:gridCol>
                <a:gridCol w="350378">
                  <a:extLst>
                    <a:ext uri="{9D8B030D-6E8A-4147-A177-3AD203B41FA5}">
                      <a16:colId xmlns:a16="http://schemas.microsoft.com/office/drawing/2014/main" val="2180210572"/>
                    </a:ext>
                  </a:extLst>
                </a:gridCol>
                <a:gridCol w="821839">
                  <a:extLst>
                    <a:ext uri="{9D8B030D-6E8A-4147-A177-3AD203B41FA5}">
                      <a16:colId xmlns:a16="http://schemas.microsoft.com/office/drawing/2014/main" val="2584387853"/>
                    </a:ext>
                  </a:extLst>
                </a:gridCol>
                <a:gridCol w="332509">
                  <a:extLst>
                    <a:ext uri="{9D8B030D-6E8A-4147-A177-3AD203B41FA5}">
                      <a16:colId xmlns:a16="http://schemas.microsoft.com/office/drawing/2014/main" val="4192826790"/>
                    </a:ext>
                  </a:extLst>
                </a:gridCol>
                <a:gridCol w="818114">
                  <a:extLst>
                    <a:ext uri="{9D8B030D-6E8A-4147-A177-3AD203B41FA5}">
                      <a16:colId xmlns:a16="http://schemas.microsoft.com/office/drawing/2014/main" val="805371967"/>
                    </a:ext>
                  </a:extLst>
                </a:gridCol>
                <a:gridCol w="330318">
                  <a:extLst>
                    <a:ext uri="{9D8B030D-6E8A-4147-A177-3AD203B41FA5}">
                      <a16:colId xmlns:a16="http://schemas.microsoft.com/office/drawing/2014/main" val="4274802609"/>
                    </a:ext>
                  </a:extLst>
                </a:gridCol>
              </a:tblGrid>
              <a:tr h="210389"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i="0">
                        <a:solidFill>
                          <a:schemeClr val="bg1"/>
                        </a:solidFill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B4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月曜</a:t>
                      </a:r>
                    </a:p>
                  </a:txBody>
                  <a:tcPr>
                    <a:solidFill>
                      <a:srgbClr val="FAB4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％</a:t>
                      </a:r>
                    </a:p>
                  </a:txBody>
                  <a:tcPr>
                    <a:solidFill>
                      <a:srgbClr val="FAB4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火曜</a:t>
                      </a:r>
                    </a:p>
                  </a:txBody>
                  <a:tcPr>
                    <a:solidFill>
                      <a:srgbClr val="FAB4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％</a:t>
                      </a:r>
                    </a:p>
                  </a:txBody>
                  <a:tcPr>
                    <a:solidFill>
                      <a:srgbClr val="FAB4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水曜</a:t>
                      </a:r>
                    </a:p>
                  </a:txBody>
                  <a:tcPr>
                    <a:solidFill>
                      <a:srgbClr val="FAB4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％</a:t>
                      </a:r>
                    </a:p>
                  </a:txBody>
                  <a:tcPr>
                    <a:solidFill>
                      <a:srgbClr val="FAB4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木曜</a:t>
                      </a:r>
                    </a:p>
                  </a:txBody>
                  <a:tcPr>
                    <a:solidFill>
                      <a:srgbClr val="FAB4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％</a:t>
                      </a:r>
                    </a:p>
                  </a:txBody>
                  <a:tcPr>
                    <a:solidFill>
                      <a:srgbClr val="FAB4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金曜</a:t>
                      </a:r>
                    </a:p>
                  </a:txBody>
                  <a:tcPr>
                    <a:solidFill>
                      <a:srgbClr val="FAB4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％</a:t>
                      </a:r>
                    </a:p>
                  </a:txBody>
                  <a:tcPr>
                    <a:solidFill>
                      <a:srgbClr val="FAB4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土曜</a:t>
                      </a:r>
                    </a:p>
                  </a:txBody>
                  <a:tcPr>
                    <a:solidFill>
                      <a:srgbClr val="FAB4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％</a:t>
                      </a:r>
                    </a:p>
                  </a:txBody>
                  <a:tcPr>
                    <a:solidFill>
                      <a:srgbClr val="FAB4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日曜</a:t>
                      </a:r>
                    </a:p>
                  </a:txBody>
                  <a:tcPr>
                    <a:solidFill>
                      <a:srgbClr val="FAB4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％</a:t>
                      </a:r>
                    </a:p>
                  </a:txBody>
                  <a:tcPr>
                    <a:solidFill>
                      <a:srgbClr val="FAB4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854872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午前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0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100979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午前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2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就寝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１０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就寝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１０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25264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午前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2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就寝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6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１０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350778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午前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4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039981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午前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4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5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46663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午前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5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6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起床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起床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起床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45119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午前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6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7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朝食準備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朝食準備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朝食準備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319909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午前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7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8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朝食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40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朝食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50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朝食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40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起床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017388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午前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8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9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起床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子供を送る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子供を送る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子供を送る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朝食準備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起床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342040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午前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9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ネットを見る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20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仕事を休んで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仕事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仕事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朝食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40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朝食準備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620709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午前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11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掃除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40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横になっている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朝食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40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478607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午前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11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12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買い物に行く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40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ネットを見る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331507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正午～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昼食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50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家族で公園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70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646929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午後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2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横になっている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昼食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昼食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昼食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子供を遊ばせる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170425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午後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2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横になっている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横になっている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仕事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仕事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昼寝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506701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午後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4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横になっている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上司と面談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50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449383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午後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4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5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横になっている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横になっている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ぼーっとする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078711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午後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5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6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横になっている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子供を迎えに行く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50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子供を迎えに行く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50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子供を迎えに行く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50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884698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午後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6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7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友人と電話する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60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夕飯準備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50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夕飯準備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50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夕飯準備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50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夕飯準備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50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032263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午後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7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8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入浴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40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夕飯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60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夕飯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60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夕飯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60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夕飯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60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夕飯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60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758167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午後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8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9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夕飯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入浴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60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入浴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60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入浴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60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入浴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60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入浴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60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731859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午後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9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ぼーっとする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寝かしつけ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寝かしつけ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寝かしつけ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寝かしつけ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寝かしつけ</a:t>
                      </a: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30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99507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午後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11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就寝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ネットを見る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就寝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ネットを見る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ネットを見る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700" b="0" i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ネットを見る</a:t>
                      </a:r>
                    </a:p>
                  </a:txBody>
                  <a:tcPr>
                    <a:solidFill>
                      <a:srgbClr val="FAD7B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600" b="0" i="0" dirty="0"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10</a:t>
                      </a:r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D7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335496"/>
                  </a:ext>
                </a:extLst>
              </a:tr>
              <a:tr h="2103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午後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11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～</a:t>
                      </a:r>
                      <a:r>
                        <a:rPr lang="en-US" altLang="ja-JP" sz="900" b="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0</a:t>
                      </a:r>
                      <a:r>
                        <a:rPr lang="ja-JP" altLang="en-US" sz="900" b="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BIZ UDPGothic" panose="020B0400000000000000" pitchFamily="34" charset="-128"/>
                          <a:ea typeface="BIZ UDPGothic" panose="020B0400000000000000" pitchFamily="34" charset="-128"/>
                        </a:rPr>
                        <a:t>時</a:t>
                      </a:r>
                      <a:endParaRPr lang="ja-JP" altLang="en-US" sz="9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 marL="9525" marR="9525" marT="9525" marB="0" anchor="ctr"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7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600" b="0" i="0">
                        <a:latin typeface="BIZ UDPGothic" panose="020B0400000000000000" pitchFamily="34" charset="-128"/>
                        <a:ea typeface="BIZ UDPGothic" panose="020B0400000000000000" pitchFamily="34" charset="-128"/>
                      </a:endParaRPr>
                    </a:p>
                  </a:txBody>
                  <a:tcPr>
                    <a:solidFill>
                      <a:srgbClr val="FAE9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106219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09B8868-6C03-2473-08C3-C76BE2B7CF70}"/>
              </a:ext>
            </a:extLst>
          </p:cNvPr>
          <p:cNvSpPr txBox="1"/>
          <p:nvPr/>
        </p:nvSpPr>
        <p:spPr>
          <a:xfrm>
            <a:off x="1550309" y="166761"/>
            <a:ext cx="29454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spc="116">
                <a:solidFill>
                  <a:srgbClr val="FA7D4B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週間活動記録表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609030D-D549-B769-6157-9AD9E95661F1}"/>
              </a:ext>
            </a:extLst>
          </p:cNvPr>
          <p:cNvSpPr txBox="1"/>
          <p:nvPr/>
        </p:nvSpPr>
        <p:spPr>
          <a:xfrm>
            <a:off x="3951514" y="245125"/>
            <a:ext cx="57024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100" spc="144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100" spc="144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◯　月　</a:t>
            </a:r>
            <a:r>
              <a:rPr kumimoji="1" lang="en-US" altLang="ja-JP" sz="1100" spc="144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×</a:t>
            </a:r>
            <a:r>
              <a:rPr kumimoji="1" lang="ja-JP" altLang="en-US" sz="1100" spc="144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日　～　</a:t>
            </a:r>
            <a:r>
              <a:rPr kumimoji="1" lang="en-US" altLang="ja-JP" sz="1100" spc="144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◯</a:t>
            </a:r>
            <a:r>
              <a:rPr kumimoji="1" lang="ja-JP" altLang="en-US" sz="1100" spc="144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月　△　日　</a:t>
            </a:r>
            <a:r>
              <a:rPr kumimoji="1" lang="en-US" altLang="ja-JP" sz="1100" spc="144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(</a:t>
            </a:r>
            <a:r>
              <a:rPr kumimoji="1" lang="ja-JP" altLang="en-US" sz="1100" spc="144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記録する気分：　</a:t>
            </a:r>
            <a:r>
              <a:rPr kumimoji="1" lang="ja-JP" altLang="en-US" sz="1100" b="1" spc="144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楽しみ</a:t>
            </a:r>
            <a:r>
              <a:rPr kumimoji="1" lang="ja-JP" altLang="en-US" sz="1100" spc="144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　　</a:t>
            </a:r>
            <a:r>
              <a:rPr kumimoji="1" lang="en-US" altLang="ja-JP" sz="1100" spc="144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)</a:t>
            </a:r>
            <a:endParaRPr kumimoji="1" lang="ja-JP" altLang="en-US" sz="1100" spc="144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A61201B-2B52-19FC-ECF6-F3B6F2342AD7}"/>
              </a:ext>
            </a:extLst>
          </p:cNvPr>
          <p:cNvSpPr txBox="1"/>
          <p:nvPr/>
        </p:nvSpPr>
        <p:spPr>
          <a:xfrm>
            <a:off x="411674" y="214273"/>
            <a:ext cx="19396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spc="72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ワークシート</a:t>
            </a:r>
            <a:r>
              <a:rPr kumimoji="1" lang="en-US" altLang="ja-JP" sz="1100" b="1" spc="72" dirty="0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 </a:t>
            </a:r>
            <a:r>
              <a:rPr kumimoji="1" lang="ja-JP" altLang="en-US" sz="1100" b="1" spc="72">
                <a:solidFill>
                  <a:srgbClr val="A06C4A"/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２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2EA9E49-060D-CA37-515B-E750DF960398}"/>
              </a:ext>
            </a:extLst>
          </p:cNvPr>
          <p:cNvSpPr txBox="1"/>
          <p:nvPr/>
        </p:nvSpPr>
        <p:spPr>
          <a:xfrm>
            <a:off x="404891" y="700660"/>
            <a:ext cx="91385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spc="72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各欄に活動を書き、その右欄にそのときの気分の程度（</a:t>
            </a:r>
            <a:r>
              <a:rPr kumimoji="1" lang="en-US" altLang="ja-JP" sz="1100" spc="72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0−</a:t>
            </a:r>
            <a:r>
              <a:rPr kumimoji="1" lang="ja-JP" altLang="en-US" sz="1100" spc="72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１００</a:t>
            </a:r>
            <a:r>
              <a:rPr kumimoji="1" lang="en-US" altLang="ja-JP" sz="1100" spc="72" dirty="0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%</a:t>
            </a:r>
            <a:r>
              <a:rPr kumimoji="1" lang="ja-JP" altLang="en-US" sz="1100" spc="72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）を書き込みましょう。</a:t>
            </a:r>
            <a:endParaRPr kumimoji="1" lang="ja-JP" altLang="en-US" sz="1100" spc="72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A692C745-BF7D-F287-24B2-7B56240F7DD4}"/>
              </a:ext>
            </a:extLst>
          </p:cNvPr>
          <p:cNvCxnSpPr>
            <a:cxnSpLocks/>
          </p:cNvCxnSpPr>
          <p:nvPr/>
        </p:nvCxnSpPr>
        <p:spPr>
          <a:xfrm>
            <a:off x="363415" y="530583"/>
            <a:ext cx="9179979" cy="0"/>
          </a:xfrm>
          <a:prstGeom prst="line">
            <a:avLst/>
          </a:prstGeom>
          <a:ln w="28575">
            <a:solidFill>
              <a:srgbClr val="FAB48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86566E9-4B06-85AB-9EFF-3D714D9D1520}"/>
              </a:ext>
            </a:extLst>
          </p:cNvPr>
          <p:cNvSpPr txBox="1"/>
          <p:nvPr/>
        </p:nvSpPr>
        <p:spPr>
          <a:xfrm>
            <a:off x="5234685" y="221277"/>
            <a:ext cx="184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1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750F91-8E31-8FE4-C606-C3409BE92792}"/>
              </a:ext>
            </a:extLst>
          </p:cNvPr>
          <p:cNvSpPr txBox="1"/>
          <p:nvPr/>
        </p:nvSpPr>
        <p:spPr>
          <a:xfrm>
            <a:off x="5702194" y="221277"/>
            <a:ext cx="184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1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4797E88-5623-B234-F5AC-B45D3183A608}"/>
              </a:ext>
            </a:extLst>
          </p:cNvPr>
          <p:cNvSpPr txBox="1"/>
          <p:nvPr/>
        </p:nvSpPr>
        <p:spPr>
          <a:xfrm>
            <a:off x="6409516" y="221277"/>
            <a:ext cx="184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1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2A5AF1B-C287-254D-5B13-B9C04782D8C6}"/>
              </a:ext>
            </a:extLst>
          </p:cNvPr>
          <p:cNvSpPr txBox="1"/>
          <p:nvPr/>
        </p:nvSpPr>
        <p:spPr>
          <a:xfrm>
            <a:off x="6882812" y="221277"/>
            <a:ext cx="1847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100"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01660B1-8256-1945-5A99-E9B725647216}"/>
              </a:ext>
            </a:extLst>
          </p:cNvPr>
          <p:cNvSpPr txBox="1"/>
          <p:nvPr/>
        </p:nvSpPr>
        <p:spPr>
          <a:xfrm>
            <a:off x="3148092" y="221689"/>
            <a:ext cx="9340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spc="72">
                <a:solidFill>
                  <a:schemeClr val="bg2">
                    <a:lumMod val="25000"/>
                  </a:schemeClr>
                </a:solidFill>
                <a:latin typeface="BIZ UDPGothic" panose="020B0400000000000000" pitchFamily="34" charset="-128"/>
                <a:ea typeface="BIZ UDPGothic" panose="020B0400000000000000" pitchFamily="34" charset="-128"/>
              </a:rPr>
              <a:t>記入例</a:t>
            </a:r>
            <a:endParaRPr kumimoji="1" lang="ja-JP" altLang="en-US" sz="1100" spc="72" dirty="0">
              <a:solidFill>
                <a:schemeClr val="bg2">
                  <a:lumMod val="25000"/>
                </a:schemeClr>
              </a:solidFill>
              <a:latin typeface="BIZ UDPGothic" panose="020B0400000000000000" pitchFamily="34" charset="-128"/>
              <a:ea typeface="BIZ UDPGothic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6614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</TotalTime>
  <Words>593</Words>
  <Application>Microsoft Macintosh PowerPoint</Application>
  <PresentationFormat>ユーザー設定</PresentationFormat>
  <Paragraphs>245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BIZ UDPGothic</vt:lpstr>
      <vt:lpstr>Aptos</vt:lpstr>
      <vt:lpstr>Aptos Display</vt:lpstr>
      <vt:lpstr>Arial</vt:lpstr>
      <vt:lpstr>Office テーマ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比奈子 浅沼</dc:creator>
  <cp:keywords/>
  <dc:description/>
  <cp:lastModifiedBy>比奈子 浅沼</cp:lastModifiedBy>
  <cp:revision>22</cp:revision>
  <dcterms:created xsi:type="dcterms:W3CDTF">2024-11-17T07:33:51Z</dcterms:created>
  <dcterms:modified xsi:type="dcterms:W3CDTF">2025-01-05T01:04:37Z</dcterms:modified>
  <cp:category/>
</cp:coreProperties>
</file>