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99" r:id="rId3"/>
  </p:sldIdLst>
  <p:sldSz cx="6858000" cy="9907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480"/>
    <a:srgbClr val="A06C4A"/>
    <a:srgbClr val="FDF5F2"/>
    <a:srgbClr val="FFEAD5"/>
    <a:srgbClr val="FA7D4B"/>
    <a:srgbClr val="EC9876"/>
    <a:srgbClr val="FEA868"/>
    <a:srgbClr val="FFF9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54"/>
    <p:restoredTop sz="94648"/>
  </p:normalViewPr>
  <p:slideViewPr>
    <p:cSldViewPr snapToGrid="0">
      <p:cViewPr varScale="1">
        <p:scale>
          <a:sx n="81" d="100"/>
          <a:sy n="81" d="100"/>
        </p:scale>
        <p:origin x="26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7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81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90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10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65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41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23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12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39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6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94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EF0B2F03-369A-48F6-0096-D5978960B643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4243563687"/>
              </p:ext>
            </p:extLst>
          </p:nvPr>
        </p:nvGraphicFramePr>
        <p:xfrm>
          <a:off x="492575" y="5246921"/>
          <a:ext cx="6002008" cy="22819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02008">
                  <a:extLst>
                    <a:ext uri="{9D8B030D-6E8A-4147-A177-3AD203B41FA5}">
                      <a16:colId xmlns:a16="http://schemas.microsoft.com/office/drawing/2014/main" val="851627211"/>
                    </a:ext>
                  </a:extLst>
                </a:gridCol>
              </a:tblGrid>
              <a:tr h="76066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AB48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4629309"/>
                  </a:ext>
                </a:extLst>
              </a:tr>
              <a:tr h="76066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AB48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AB48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6156264"/>
                  </a:ext>
                </a:extLst>
              </a:tr>
              <a:tr h="76066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AB48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133769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8E8F474-C7E4-477B-7707-DC571FC6172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3414" y="429232"/>
            <a:ext cx="3893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spc="80">
                <a:solidFill>
                  <a:srgbClr val="FA7D4B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気持ちを上手に伝えるワークシート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4F65024-C7FC-FA88-900E-0224DA586DC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3415" y="980051"/>
            <a:ext cx="613117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1.</a:t>
            </a:r>
            <a:r>
              <a:rPr kumimoji="1" lang="ja-JP" altLang="en-US" sz="13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自分の想いを上手に伝えたい状況を書き出しましょう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65811C-7AC0-52A8-91E4-F0660183B92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68045" y="483104"/>
            <a:ext cx="29265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年　　</a:t>
            </a:r>
            <a:r>
              <a:rPr kumimoji="1" lang="en-US" altLang="ja-JP" sz="1200" spc="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月　</a:t>
            </a:r>
            <a:r>
              <a:rPr kumimoji="1" lang="en-US" altLang="ja-JP" sz="1200" spc="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日　</a:t>
            </a: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1FD1BEF1-85C9-6B00-D01F-762DA0433151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63415" y="800736"/>
            <a:ext cx="6131170" cy="0"/>
          </a:xfrm>
          <a:prstGeom prst="line">
            <a:avLst/>
          </a:prstGeom>
          <a:ln w="28575">
            <a:solidFill>
              <a:srgbClr val="FAB48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BCDB64C-3B46-CEC6-EF9A-114A3D693F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90846" y="221795"/>
            <a:ext cx="16264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ワークシート</a:t>
            </a:r>
            <a:r>
              <a:rPr kumimoji="1" lang="en-US" altLang="ja-JP" sz="11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8</a:t>
            </a:r>
            <a:endParaRPr kumimoji="1" lang="ja-JP" altLang="en-US" sz="1100" b="1" spc="50">
              <a:solidFill>
                <a:srgbClr val="A06C4A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3F756F8-F26E-FFEE-72C6-A6DF2621AE2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2576" y="1321097"/>
            <a:ext cx="6002008" cy="1120813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615EDCD-7D0C-B9F3-26A0-EB9E2DA3A70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0161" y="7973630"/>
            <a:ext cx="674879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このシートを書いて、どんなことができるとよいでしょうか。</a:t>
            </a:r>
            <a:r>
              <a:rPr kumimoji="1" lang="en-US" altLang="ja-JP" sz="1150" spc="3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どんな場所で、どのタイミングで</a:t>
            </a:r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言えるとよいでしょうか</a:t>
            </a:r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D51D7CC-B53B-4B16-4484-237805724F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3414" y="7680656"/>
            <a:ext cx="589073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3.</a:t>
            </a:r>
            <a:r>
              <a:rPr kumimoji="1" lang="ja-JP" altLang="en-US" sz="13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アクション・プラン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10FFC03-068E-CAF1-3B5A-F4DEB133F7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2575" y="8478607"/>
            <a:ext cx="6002008" cy="1112277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917FCE-5C36-7CA8-506C-1375E5BD252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3415" y="2600791"/>
            <a:ext cx="613117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2.</a:t>
            </a:r>
            <a:r>
              <a:rPr kumimoji="1" lang="ja-JP" altLang="en-US" sz="13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自分の想いを上手に伝える言い方を考えましょう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C2940CD-5984-7979-92B6-9DD3F59BB2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0162" y="2963291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ステップ１　攻撃的な強い言い方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2824423-8682-05CC-43C3-81677E6E604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2576" y="3240575"/>
            <a:ext cx="6002008" cy="634431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8B72877-02E3-CD99-0A1F-2BAD16D27B5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0162" y="3964984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ステップ２　消極的な弱い言い方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969CB1B-B993-3D68-A381-B5D1E146CEB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2576" y="4238105"/>
            <a:ext cx="6002008" cy="634431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A7D8C19-264C-68C1-DF40-C1FAC689E6B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0162" y="4961508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ステップ３　望ましいほどほどの言い方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D512DE0A-3CE3-52D3-6D6D-475C21A93ED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92575" y="5255640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50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１） 相手の状況に配慮した発言をする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D3E54DD-3BB2-1B17-DC29-42AC3FA5932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92575" y="6001289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50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２）</a:t>
            </a:r>
            <a:r>
              <a:rPr kumimoji="1" lang="en-US" altLang="ja-JP" sz="1150" spc="50" dirty="0">
                <a:solidFill>
                  <a:schemeClr val="bg2">
                    <a:lumMod val="50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50" spc="50">
                <a:solidFill>
                  <a:schemeClr val="bg2">
                    <a:lumMod val="50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自分の状況を伝える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BE47BFE-6AD8-C455-EB05-CBFA108E152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92575" y="6756036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50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３）</a:t>
            </a:r>
            <a:r>
              <a:rPr kumimoji="1" lang="en-US" altLang="ja-JP" sz="1150" spc="50" dirty="0">
                <a:solidFill>
                  <a:schemeClr val="bg2">
                    <a:lumMod val="50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50" spc="50">
                <a:solidFill>
                  <a:schemeClr val="bg2">
                    <a:lumMod val="50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相手のことも自分のことも思いやった提案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378E109-3BCB-7803-D41E-A2B9F1114E66}"/>
              </a:ext>
            </a:extLst>
          </p:cNvPr>
          <p:cNvSpPr txBox="1"/>
          <p:nvPr/>
        </p:nvSpPr>
        <p:spPr>
          <a:xfrm>
            <a:off x="620110" y="5524944"/>
            <a:ext cx="57806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0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0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C256C09-538F-818C-A42C-93B2C301B8FA}"/>
              </a:ext>
            </a:extLst>
          </p:cNvPr>
          <p:cNvSpPr txBox="1"/>
          <p:nvPr/>
        </p:nvSpPr>
        <p:spPr>
          <a:xfrm>
            <a:off x="620110" y="6271178"/>
            <a:ext cx="57806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0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0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345827-4A0B-70E3-5BFD-33FFC43EFB9E}"/>
              </a:ext>
            </a:extLst>
          </p:cNvPr>
          <p:cNvSpPr txBox="1"/>
          <p:nvPr/>
        </p:nvSpPr>
        <p:spPr>
          <a:xfrm>
            <a:off x="620110" y="7027923"/>
            <a:ext cx="57806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000" dirty="0"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0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FF098C-BE7E-172A-4A31-33E950263182}"/>
              </a:ext>
            </a:extLst>
          </p:cNvPr>
          <p:cNvSpPr txBox="1"/>
          <p:nvPr/>
        </p:nvSpPr>
        <p:spPr>
          <a:xfrm>
            <a:off x="4496815" y="472904"/>
            <a:ext cx="6342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B6506AC-68BD-F5A3-49DA-B4707A642A58}"/>
              </a:ext>
            </a:extLst>
          </p:cNvPr>
          <p:cNvSpPr txBox="1"/>
          <p:nvPr/>
        </p:nvSpPr>
        <p:spPr>
          <a:xfrm>
            <a:off x="5494935" y="472904"/>
            <a:ext cx="1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EEEAB0B-60F6-5681-39EC-F24BC5152C4B}"/>
              </a:ext>
            </a:extLst>
          </p:cNvPr>
          <p:cNvSpPr txBox="1"/>
          <p:nvPr/>
        </p:nvSpPr>
        <p:spPr>
          <a:xfrm>
            <a:off x="6008740" y="472904"/>
            <a:ext cx="1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05829B0-37AD-EC19-D5A4-493176504054}"/>
              </a:ext>
            </a:extLst>
          </p:cNvPr>
          <p:cNvSpPr txBox="1"/>
          <p:nvPr/>
        </p:nvSpPr>
        <p:spPr>
          <a:xfrm>
            <a:off x="583246" y="1389830"/>
            <a:ext cx="5817553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C6AEF2F-BFD9-9E47-5489-1505D14B24F8}"/>
              </a:ext>
            </a:extLst>
          </p:cNvPr>
          <p:cNvSpPr txBox="1"/>
          <p:nvPr/>
        </p:nvSpPr>
        <p:spPr>
          <a:xfrm>
            <a:off x="583246" y="3281692"/>
            <a:ext cx="5817553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E319CD3-6F08-CD21-7D6B-320FA5243EFF}"/>
              </a:ext>
            </a:extLst>
          </p:cNvPr>
          <p:cNvSpPr txBox="1"/>
          <p:nvPr/>
        </p:nvSpPr>
        <p:spPr>
          <a:xfrm>
            <a:off x="583246" y="4259154"/>
            <a:ext cx="5817553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F55898E-181C-8339-71D2-EB517B49EA47}"/>
              </a:ext>
            </a:extLst>
          </p:cNvPr>
          <p:cNvSpPr txBox="1"/>
          <p:nvPr/>
        </p:nvSpPr>
        <p:spPr>
          <a:xfrm>
            <a:off x="583246" y="5520395"/>
            <a:ext cx="581755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236590D-3F8F-B08C-60C1-ACB2D0E231AF}"/>
              </a:ext>
            </a:extLst>
          </p:cNvPr>
          <p:cNvSpPr txBox="1"/>
          <p:nvPr/>
        </p:nvSpPr>
        <p:spPr>
          <a:xfrm>
            <a:off x="583246" y="6277140"/>
            <a:ext cx="581755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0C3A3D1-7C79-4C90-ACB2-E981EC578534}"/>
              </a:ext>
            </a:extLst>
          </p:cNvPr>
          <p:cNvSpPr txBox="1"/>
          <p:nvPr/>
        </p:nvSpPr>
        <p:spPr>
          <a:xfrm>
            <a:off x="583246" y="7049650"/>
            <a:ext cx="581755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42E25C0-DD4D-4895-B9B1-4FC7310AC7C3}"/>
              </a:ext>
            </a:extLst>
          </p:cNvPr>
          <p:cNvSpPr txBox="1"/>
          <p:nvPr/>
        </p:nvSpPr>
        <p:spPr>
          <a:xfrm>
            <a:off x="583246" y="8531608"/>
            <a:ext cx="5817553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289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EF0B2F03-369A-48F6-0096-D5978960B643}"/>
              </a:ext>
            </a:extLst>
          </p:cNvPr>
          <p:cNvGraphicFramePr>
            <a:graphicFrameLocks noGrp="1"/>
          </p:cNvGraphicFramePr>
          <p:nvPr/>
        </p:nvGraphicFramePr>
        <p:xfrm>
          <a:off x="492575" y="5246921"/>
          <a:ext cx="6002008" cy="22819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02008">
                  <a:extLst>
                    <a:ext uri="{9D8B030D-6E8A-4147-A177-3AD203B41FA5}">
                      <a16:colId xmlns:a16="http://schemas.microsoft.com/office/drawing/2014/main" val="851627211"/>
                    </a:ext>
                  </a:extLst>
                </a:gridCol>
              </a:tblGrid>
              <a:tr h="76066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AB48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4629309"/>
                  </a:ext>
                </a:extLst>
              </a:tr>
              <a:tr h="76066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AB48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AB48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6156264"/>
                  </a:ext>
                </a:extLst>
              </a:tr>
              <a:tr h="76066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AB48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133769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8E8F474-C7E4-477B-7707-DC571FC61720}"/>
              </a:ext>
            </a:extLst>
          </p:cNvPr>
          <p:cNvSpPr txBox="1"/>
          <p:nvPr/>
        </p:nvSpPr>
        <p:spPr>
          <a:xfrm>
            <a:off x="363414" y="429232"/>
            <a:ext cx="3893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spc="80">
                <a:solidFill>
                  <a:srgbClr val="FA7D4B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気持ちを上手に伝えるワークシート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4F65024-C7FC-FA88-900E-0224DA586DCF}"/>
              </a:ext>
            </a:extLst>
          </p:cNvPr>
          <p:cNvSpPr txBox="1"/>
          <p:nvPr/>
        </p:nvSpPr>
        <p:spPr>
          <a:xfrm>
            <a:off x="363415" y="980051"/>
            <a:ext cx="613117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1.</a:t>
            </a:r>
            <a:r>
              <a:rPr kumimoji="1" lang="ja-JP" altLang="en-US" sz="13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自分の想いを上手に伝えたい状況を書き出しましょう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65811C-7AC0-52A8-91E4-F0660183B92F}"/>
              </a:ext>
            </a:extLst>
          </p:cNvPr>
          <p:cNvSpPr txBox="1"/>
          <p:nvPr/>
        </p:nvSpPr>
        <p:spPr>
          <a:xfrm>
            <a:off x="3568045" y="483104"/>
            <a:ext cx="29265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年　　</a:t>
            </a:r>
            <a:r>
              <a:rPr kumimoji="1" lang="en-US" altLang="ja-JP" sz="1200" spc="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月　</a:t>
            </a:r>
            <a:r>
              <a:rPr kumimoji="1" lang="en-US" altLang="ja-JP" sz="1200" spc="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日　</a:t>
            </a: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1FD1BEF1-85C9-6B00-D01F-762DA0433151}"/>
              </a:ext>
            </a:extLst>
          </p:cNvPr>
          <p:cNvCxnSpPr>
            <a:cxnSpLocks/>
          </p:cNvCxnSpPr>
          <p:nvPr/>
        </p:nvCxnSpPr>
        <p:spPr>
          <a:xfrm>
            <a:off x="363415" y="800736"/>
            <a:ext cx="6131170" cy="0"/>
          </a:xfrm>
          <a:prstGeom prst="line">
            <a:avLst/>
          </a:prstGeom>
          <a:ln w="28575">
            <a:solidFill>
              <a:srgbClr val="FAB48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BCDB64C-3B46-CEC6-EF9A-114A3D693F8A}"/>
              </a:ext>
            </a:extLst>
          </p:cNvPr>
          <p:cNvSpPr txBox="1"/>
          <p:nvPr/>
        </p:nvSpPr>
        <p:spPr>
          <a:xfrm>
            <a:off x="390846" y="221795"/>
            <a:ext cx="16264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ワークシート</a:t>
            </a:r>
            <a:r>
              <a:rPr kumimoji="1" lang="en-US" altLang="ja-JP" sz="11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8</a:t>
            </a:r>
            <a:endParaRPr kumimoji="1" lang="ja-JP" altLang="en-US" sz="1100" b="1" spc="50">
              <a:solidFill>
                <a:srgbClr val="A06C4A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3F756F8-F26E-FFEE-72C6-A6DF2621AE2B}"/>
              </a:ext>
            </a:extLst>
          </p:cNvPr>
          <p:cNvSpPr/>
          <p:nvPr/>
        </p:nvSpPr>
        <p:spPr>
          <a:xfrm>
            <a:off x="492576" y="1321097"/>
            <a:ext cx="6002008" cy="1120813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615EDCD-7D0C-B9F3-26A0-EB9E2DA3A70F}"/>
              </a:ext>
            </a:extLst>
          </p:cNvPr>
          <p:cNvSpPr txBox="1"/>
          <p:nvPr/>
        </p:nvSpPr>
        <p:spPr>
          <a:xfrm>
            <a:off x="350161" y="7973630"/>
            <a:ext cx="674879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このシートを書いて、どんなことができるとよいでしょうか。</a:t>
            </a:r>
            <a:r>
              <a:rPr kumimoji="1" lang="en-US" altLang="ja-JP" sz="1150" spc="3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どんな場所で、どのタイミングで</a:t>
            </a:r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言えるとよいでしょうか</a:t>
            </a:r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D51D7CC-B53B-4B16-4484-237805724F5D}"/>
              </a:ext>
            </a:extLst>
          </p:cNvPr>
          <p:cNvSpPr txBox="1"/>
          <p:nvPr/>
        </p:nvSpPr>
        <p:spPr>
          <a:xfrm>
            <a:off x="363414" y="7680656"/>
            <a:ext cx="589073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3.</a:t>
            </a:r>
            <a:r>
              <a:rPr kumimoji="1" lang="ja-JP" altLang="en-US" sz="13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アクション・プラン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10FFC03-068E-CAF1-3B5A-F4DEB133F761}"/>
              </a:ext>
            </a:extLst>
          </p:cNvPr>
          <p:cNvSpPr/>
          <p:nvPr/>
        </p:nvSpPr>
        <p:spPr>
          <a:xfrm>
            <a:off x="492575" y="8478607"/>
            <a:ext cx="6002008" cy="1112277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917FCE-5C36-7CA8-506C-1375E5BD2527}"/>
              </a:ext>
            </a:extLst>
          </p:cNvPr>
          <p:cNvSpPr txBox="1"/>
          <p:nvPr/>
        </p:nvSpPr>
        <p:spPr>
          <a:xfrm>
            <a:off x="363415" y="2600791"/>
            <a:ext cx="613117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2.</a:t>
            </a:r>
            <a:r>
              <a:rPr kumimoji="1" lang="ja-JP" altLang="en-US" sz="13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自分の想いを上手に伝える言い方を考えましょう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C2940CD-5984-7979-92B6-9DD3F59BB233}"/>
              </a:ext>
            </a:extLst>
          </p:cNvPr>
          <p:cNvSpPr txBox="1"/>
          <p:nvPr/>
        </p:nvSpPr>
        <p:spPr>
          <a:xfrm>
            <a:off x="350162" y="2963291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ステップ１　攻撃的な強い言い方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2824423-8682-05CC-43C3-81677E6E604D}"/>
              </a:ext>
            </a:extLst>
          </p:cNvPr>
          <p:cNvSpPr/>
          <p:nvPr/>
        </p:nvSpPr>
        <p:spPr>
          <a:xfrm>
            <a:off x="492576" y="3240575"/>
            <a:ext cx="6002008" cy="634431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8B72877-02E3-CD99-0A1F-2BAD16D27B5B}"/>
              </a:ext>
            </a:extLst>
          </p:cNvPr>
          <p:cNvSpPr txBox="1"/>
          <p:nvPr/>
        </p:nvSpPr>
        <p:spPr>
          <a:xfrm>
            <a:off x="350162" y="3964984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ステップ２　消極的な弱い言い方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969CB1B-B993-3D68-A381-B5D1E146CEB0}"/>
              </a:ext>
            </a:extLst>
          </p:cNvPr>
          <p:cNvSpPr/>
          <p:nvPr/>
        </p:nvSpPr>
        <p:spPr>
          <a:xfrm>
            <a:off x="492576" y="4238105"/>
            <a:ext cx="6002008" cy="634431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A7D8C19-264C-68C1-DF40-C1FAC689E6BE}"/>
              </a:ext>
            </a:extLst>
          </p:cNvPr>
          <p:cNvSpPr txBox="1"/>
          <p:nvPr/>
        </p:nvSpPr>
        <p:spPr>
          <a:xfrm>
            <a:off x="350162" y="4961508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ステップ３　望ましいほどほどの言い方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D512DE0A-3CE3-52D3-6D6D-475C21A93ED7}"/>
              </a:ext>
            </a:extLst>
          </p:cNvPr>
          <p:cNvSpPr txBox="1"/>
          <p:nvPr/>
        </p:nvSpPr>
        <p:spPr>
          <a:xfrm>
            <a:off x="492575" y="5255640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50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１） 相手の状況に配慮した発言をする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D3E54DD-3BB2-1B17-DC29-42AC3FA5932B}"/>
              </a:ext>
            </a:extLst>
          </p:cNvPr>
          <p:cNvSpPr txBox="1"/>
          <p:nvPr/>
        </p:nvSpPr>
        <p:spPr>
          <a:xfrm>
            <a:off x="492575" y="6001289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50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２）</a:t>
            </a:r>
            <a:r>
              <a:rPr kumimoji="1" lang="en-US" altLang="ja-JP" sz="1150" spc="50" dirty="0">
                <a:solidFill>
                  <a:schemeClr val="bg2">
                    <a:lumMod val="50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50" spc="50">
                <a:solidFill>
                  <a:schemeClr val="bg2">
                    <a:lumMod val="50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自分の状況を伝える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BE47BFE-6AD8-C455-EB05-CBFA108E1525}"/>
              </a:ext>
            </a:extLst>
          </p:cNvPr>
          <p:cNvSpPr txBox="1"/>
          <p:nvPr/>
        </p:nvSpPr>
        <p:spPr>
          <a:xfrm>
            <a:off x="492575" y="6756036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50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３）</a:t>
            </a:r>
            <a:r>
              <a:rPr kumimoji="1" lang="en-US" altLang="ja-JP" sz="1150" spc="50" dirty="0">
                <a:solidFill>
                  <a:schemeClr val="bg2">
                    <a:lumMod val="50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50" spc="50">
                <a:solidFill>
                  <a:schemeClr val="bg2">
                    <a:lumMod val="50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相手のことも自分のことも思いやった提案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8C7245-3B56-9E80-4B12-F92222EA1F62}"/>
              </a:ext>
            </a:extLst>
          </p:cNvPr>
          <p:cNvSpPr txBox="1"/>
          <p:nvPr/>
        </p:nvSpPr>
        <p:spPr>
          <a:xfrm>
            <a:off x="619798" y="1527545"/>
            <a:ext cx="5761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任されている仕事の締め切りが近づいてきた時に、</a:t>
            </a: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仕事の進みが遅いと一方的に</a:t>
            </a:r>
            <a:endParaRPr kumimoji="1" lang="en-US" altLang="ja-JP" sz="1150" spc="5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上司に怒鳴られてしまった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E68152-2D06-AF6F-5768-B319AE62E146}"/>
              </a:ext>
            </a:extLst>
          </p:cNvPr>
          <p:cNvSpPr txBox="1"/>
          <p:nvPr/>
        </p:nvSpPr>
        <p:spPr>
          <a:xfrm>
            <a:off x="619798" y="3418975"/>
            <a:ext cx="5761576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そんなに怒鳴らなくてもいいじゃないですか。</a:t>
            </a: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そんな言い方はないでしょう。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26E8776-A346-2AD0-9516-7AA2B0B636BF}"/>
              </a:ext>
            </a:extLst>
          </p:cNvPr>
          <p:cNvSpPr txBox="1"/>
          <p:nvPr/>
        </p:nvSpPr>
        <p:spPr>
          <a:xfrm>
            <a:off x="619798" y="4408531"/>
            <a:ext cx="5761576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… (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黙ってしまう</a:t>
            </a: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)</a:t>
            </a:r>
            <a:endParaRPr kumimoji="1" lang="ja-JP" altLang="en-US" sz="1150" spc="5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EDEB2D0-C70B-549D-066D-1ED621B43697}"/>
              </a:ext>
            </a:extLst>
          </p:cNvPr>
          <p:cNvSpPr txBox="1"/>
          <p:nvPr/>
        </p:nvSpPr>
        <p:spPr>
          <a:xfrm>
            <a:off x="730569" y="5528508"/>
            <a:ext cx="5761576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先ほどの件ですが、仕事が遅れていて申し訳ありません。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F9D5F4B-E573-598A-5559-8EFBEA0316AE}"/>
              </a:ext>
            </a:extLst>
          </p:cNvPr>
          <p:cNvSpPr txBox="1"/>
          <p:nvPr/>
        </p:nvSpPr>
        <p:spPr>
          <a:xfrm>
            <a:off x="730569" y="6280312"/>
            <a:ext cx="5761576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下準備はできていて、あとはまとめるだけです。</a:t>
            </a:r>
            <a:endParaRPr kumimoji="1" lang="en-US" altLang="ja-JP" sz="1150" spc="5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A56668C-2656-2795-9937-CAFA1D8E355A}"/>
              </a:ext>
            </a:extLst>
          </p:cNvPr>
          <p:cNvSpPr txBox="1"/>
          <p:nvPr/>
        </p:nvSpPr>
        <p:spPr>
          <a:xfrm>
            <a:off x="730569" y="7053486"/>
            <a:ext cx="5761576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もう少しだけ待っていただけないでしょうか。</a:t>
            </a:r>
            <a:endParaRPr kumimoji="1" lang="en-US" altLang="ja-JP" sz="1150" spc="5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B3D4E25-7A93-3882-0DDB-232A7478F49E}"/>
              </a:ext>
            </a:extLst>
          </p:cNvPr>
          <p:cNvSpPr txBox="1"/>
          <p:nvPr/>
        </p:nvSpPr>
        <p:spPr>
          <a:xfrm>
            <a:off x="655656" y="8880499"/>
            <a:ext cx="5761576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機嫌が良さそうなとき、</a:t>
            </a: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会議室で上司に「ほどほどの言い方」</a:t>
            </a: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を言う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C6CC183-E231-5104-F0FC-1E9BB63A22E2}"/>
              </a:ext>
            </a:extLst>
          </p:cNvPr>
          <p:cNvSpPr txBox="1"/>
          <p:nvPr/>
        </p:nvSpPr>
        <p:spPr>
          <a:xfrm>
            <a:off x="3706539" y="471548"/>
            <a:ext cx="1213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記入例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5864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</TotalTime>
  <Words>326</Words>
  <Application>Microsoft Macintosh PowerPoint</Application>
  <PresentationFormat>ユーザー設定</PresentationFormat>
  <Paragraphs>45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UDPGothic</vt:lpstr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比奈子 浅沼</dc:creator>
  <cp:keywords/>
  <dc:description/>
  <cp:lastModifiedBy>比奈子 浅沼</cp:lastModifiedBy>
  <cp:revision>17</cp:revision>
  <dcterms:created xsi:type="dcterms:W3CDTF">2024-11-17T07:33:51Z</dcterms:created>
  <dcterms:modified xsi:type="dcterms:W3CDTF">2025-01-05T01:23:02Z</dcterms:modified>
  <cp:category/>
</cp:coreProperties>
</file>